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5" r:id="rId9"/>
    <p:sldId id="266" r:id="rId10"/>
    <p:sldId id="260" r:id="rId11"/>
    <p:sldId id="261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0C7829-488E-4726-A102-CCE764E7C29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FAEC21-C82F-436D-A352-077D6FD466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>
                <a:solidFill>
                  <a:srgbClr val="9966FF"/>
                </a:solidFill>
                <a:latin typeface="Blue Highway Condensed" pitchFamily="2" charset="0"/>
              </a:rPr>
              <a:t>How to Write a Persuasive Essay</a:t>
            </a:r>
            <a:endParaRPr lang="en-US" sz="80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8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Paragraph to accurately explain and then refute the most significant opposing view</a:t>
            </a:r>
          </a:p>
          <a:p>
            <a:endParaRPr lang="en-US" sz="4800" dirty="0">
              <a:solidFill>
                <a:srgbClr val="000099"/>
              </a:solidFill>
              <a:latin typeface="Blue Highway Condensed" pitchFamily="2" charset="0"/>
            </a:endParaRPr>
          </a:p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This is the part where you argue the opposite side of your issue</a:t>
            </a:r>
          </a:p>
          <a:p>
            <a:pPr lvl="1"/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Opposing idea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9966FF"/>
                </a:solidFill>
                <a:latin typeface="Blue Highway Condensed" pitchFamily="2" charset="0"/>
              </a:rPr>
              <a:t>Opposing View</a:t>
            </a:r>
            <a:endParaRPr lang="en-US" sz="96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7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0099"/>
                </a:solidFill>
                <a:latin typeface="Blue Highway Condensed" pitchFamily="2" charset="0"/>
              </a:rPr>
              <a:t>Summarize or restate each of your arguments</a:t>
            </a:r>
          </a:p>
          <a:p>
            <a:r>
              <a:rPr lang="en-US" sz="6600" dirty="0" smtClean="0">
                <a:solidFill>
                  <a:srgbClr val="000099"/>
                </a:solidFill>
                <a:latin typeface="Blue Highway Condensed" pitchFamily="2" charset="0"/>
              </a:rPr>
              <a:t>Conclude your paper </a:t>
            </a:r>
          </a:p>
          <a:p>
            <a:pPr lvl="1"/>
            <a:r>
              <a:rPr lang="en-US" sz="6600" dirty="0" smtClean="0">
                <a:solidFill>
                  <a:srgbClr val="000099"/>
                </a:solidFill>
                <a:latin typeface="Blue Highway Condensed" pitchFamily="2" charset="0"/>
              </a:rPr>
              <a:t>Don’t want them to forget it!</a:t>
            </a:r>
            <a:endParaRPr lang="en-US" sz="66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9966FF"/>
                </a:solidFill>
                <a:latin typeface="Blue Highway Condensed" pitchFamily="2" charset="0"/>
              </a:rPr>
              <a:t>Conclusion</a:t>
            </a:r>
            <a:endParaRPr lang="en-US" sz="88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1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9966FF"/>
                </a:solidFill>
                <a:latin typeface="Blue Highway Condensed" pitchFamily="2" charset="0"/>
              </a:rPr>
              <a:t>Citation</a:t>
            </a:r>
            <a:endParaRPr lang="en-US" sz="115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0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Does this make sense? Am I convinced?</a:t>
            </a:r>
          </a:p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Will this convince a reader?</a:t>
            </a:r>
          </a:p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Will they understand my values/agree with me?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9966FF"/>
                </a:solidFill>
                <a:latin typeface="Blue Highway Condensed" pitchFamily="2" charset="0"/>
              </a:rPr>
              <a:t>Proofread / Edit</a:t>
            </a:r>
            <a:endParaRPr lang="en-US" sz="96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2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Edit, correct, and re-write when needed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Check spelling, grammar, capitalization and citations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Edit with peers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Revise if needed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Congrats! Your done….hand it in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solidFill>
                  <a:srgbClr val="9966FF"/>
                </a:solidFill>
                <a:latin typeface="Blue Highway Condensed" pitchFamily="2" charset="0"/>
              </a:rPr>
              <a:t>Proofread /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0099"/>
                </a:solidFill>
                <a:latin typeface="Blue Highway" pitchFamily="2" charset="0"/>
              </a:rPr>
              <a:t>Don’t Rush!</a:t>
            </a:r>
          </a:p>
          <a:p>
            <a:pPr marL="109728" indent="0">
              <a:buNone/>
            </a:pPr>
            <a:endParaRPr lang="en-US" sz="6000" dirty="0" smtClean="0">
              <a:solidFill>
                <a:srgbClr val="000099"/>
              </a:solidFill>
              <a:latin typeface="Blue Highway" pitchFamily="2" charset="0"/>
            </a:endParaRPr>
          </a:p>
          <a:p>
            <a:r>
              <a:rPr lang="en-US" sz="6000" dirty="0" smtClean="0">
                <a:solidFill>
                  <a:srgbClr val="000099"/>
                </a:solidFill>
                <a:latin typeface="Blue Highway" pitchFamily="2" charset="0"/>
              </a:rPr>
              <a:t>Allow yourself time to write and proofread your work.</a:t>
            </a:r>
            <a:endParaRPr lang="en-US" sz="6000" dirty="0">
              <a:solidFill>
                <a:srgbClr val="000099"/>
              </a:solidFill>
              <a:latin typeface="Blue Highway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9966FF"/>
                </a:solidFill>
                <a:latin typeface="Blue Highway Condensed" pitchFamily="2" charset="0"/>
              </a:rPr>
              <a:t>Give Yourself Time</a:t>
            </a:r>
            <a:endParaRPr lang="en-US" sz="88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2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0099"/>
                </a:solidFill>
                <a:latin typeface="Blue Highway Condensed" pitchFamily="2" charset="0"/>
              </a:rPr>
              <a:t>Want to convince your audience to embrace your idea of point of view</a:t>
            </a:r>
            <a:endParaRPr lang="en-US" sz="72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9966FF"/>
                </a:solidFill>
                <a:latin typeface="Blue Highway Condensed" pitchFamily="2" charset="0"/>
              </a:rPr>
              <a:t>Purpose?</a:t>
            </a:r>
            <a:endParaRPr lang="en-US" sz="115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8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Prioritize, Edit, Sequence, and Discard ideas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Ask yourself…what’s missing?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What are the “hot buttons”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Possible emotions/reactions</a:t>
            </a:r>
            <a:endParaRPr lang="en-US" sz="48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9966FF"/>
                </a:solidFill>
                <a:latin typeface="Blue Highway Condensed" pitchFamily="2" charset="0"/>
              </a:rPr>
              <a:t>Keep in Mind…</a:t>
            </a:r>
            <a:endParaRPr lang="en-US" sz="96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3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5182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Hook your reader’s attention!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Hook or attention grabber</a:t>
            </a:r>
          </a:p>
          <a:p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Provide background information on your topic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Don’t get too specific…leave details for later.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State main idea and opinion</a:t>
            </a:r>
          </a:p>
          <a:p>
            <a:pPr lvl="1"/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Last sentence should be your THESIS STATEMENT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9966FF"/>
                </a:solidFill>
                <a:latin typeface="Blue Highway Condensed" pitchFamily="2" charset="0"/>
              </a:rPr>
              <a:t>Introduction</a:t>
            </a:r>
            <a:endParaRPr lang="en-US" sz="115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6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Introduce the topic</a:t>
            </a:r>
          </a:p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Inform reader of your issue/point of view</a:t>
            </a:r>
          </a:p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Entice reader to continue with rest of paper</a:t>
            </a:r>
          </a:p>
          <a:p>
            <a:r>
              <a:rPr lang="en-US" sz="4800" dirty="0" smtClean="0">
                <a:solidFill>
                  <a:srgbClr val="000099"/>
                </a:solidFill>
                <a:latin typeface="Blue Highway Condensed" pitchFamily="2" charset="0"/>
              </a:rPr>
              <a:t>Focus on 3-4 main points to develop</a:t>
            </a:r>
          </a:p>
          <a:p>
            <a:pPr lvl="1"/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These are your subtopics</a:t>
            </a:r>
            <a:endParaRPr lang="en-US" sz="44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9966FF"/>
                </a:solidFill>
                <a:latin typeface="Blue Highway Condensed" pitchFamily="2" charset="0"/>
              </a:rPr>
              <a:t>Breakdown of Introduction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96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Should present the points in support of your main idea</a:t>
            </a:r>
          </a:p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Each body paragraph should focus on one issue</a:t>
            </a:r>
          </a:p>
          <a:p>
            <a:pPr lvl="1"/>
            <a:r>
              <a:rPr lang="en-US" sz="5400" dirty="0" smtClean="0">
                <a:solidFill>
                  <a:srgbClr val="000099"/>
                </a:solidFill>
                <a:latin typeface="Blue Highway Condensed" pitchFamily="2" charset="0"/>
              </a:rPr>
              <a:t>Think one paragraph for each subtopic</a:t>
            </a:r>
          </a:p>
          <a:p>
            <a:r>
              <a:rPr lang="en-US" sz="6000" dirty="0" smtClean="0">
                <a:solidFill>
                  <a:srgbClr val="000099"/>
                </a:solidFill>
                <a:latin typeface="Blue Highway Condensed" pitchFamily="2" charset="0"/>
              </a:rPr>
              <a:t>DETAILS!!!!</a:t>
            </a:r>
            <a:endParaRPr lang="en-US" sz="60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9966FF"/>
                </a:solidFill>
                <a:latin typeface="Blue Highway Condensed" pitchFamily="2" charset="0"/>
              </a:rPr>
              <a:t>Body Paragraphs</a:t>
            </a:r>
            <a:endParaRPr lang="en-US" sz="96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8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Establish flow from paragraph to paragraph</a:t>
            </a:r>
          </a:p>
          <a:p>
            <a:pPr lvl="1"/>
            <a:r>
              <a:rPr lang="en-US" sz="4000" dirty="0" smtClean="0">
                <a:solidFill>
                  <a:srgbClr val="000099"/>
                </a:solidFill>
                <a:latin typeface="Blue Highway Condensed" pitchFamily="2" charset="0"/>
              </a:rPr>
              <a:t>Transition Words</a:t>
            </a:r>
          </a:p>
          <a:p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Keep your voice active and engaging</a:t>
            </a:r>
          </a:p>
          <a:p>
            <a:pPr lvl="1"/>
            <a:r>
              <a:rPr lang="en-US" sz="4000" dirty="0" smtClean="0">
                <a:solidFill>
                  <a:srgbClr val="000099"/>
                </a:solidFill>
                <a:latin typeface="Blue Highway Condensed" pitchFamily="2" charset="0"/>
              </a:rPr>
              <a:t>Descriptive language/details</a:t>
            </a:r>
          </a:p>
          <a:p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Quote your sources (use research)</a:t>
            </a:r>
          </a:p>
          <a:p>
            <a:pPr lvl="1"/>
            <a:r>
              <a:rPr lang="en-US" sz="4000" dirty="0" smtClean="0">
                <a:solidFill>
                  <a:srgbClr val="000099"/>
                </a:solidFill>
                <a:latin typeface="Blue Highway Condensed" pitchFamily="2" charset="0"/>
              </a:rPr>
              <a:t>Establishes authority</a:t>
            </a:r>
          </a:p>
          <a:p>
            <a:r>
              <a:rPr lang="en-US" sz="4400" dirty="0" smtClean="0">
                <a:solidFill>
                  <a:srgbClr val="000099"/>
                </a:solidFill>
                <a:latin typeface="Blue Highway Condensed" pitchFamily="2" charset="0"/>
              </a:rPr>
              <a:t>Stay focused on your point of view through the essay</a:t>
            </a:r>
            <a:endParaRPr lang="en-US" sz="44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9966FF"/>
                </a:solidFill>
                <a:latin typeface="Blue Highway Condensed" pitchFamily="2" charset="0"/>
              </a:rPr>
              <a:t>Body Paragraph Breakdown</a:t>
            </a:r>
            <a:endParaRPr lang="en-US" sz="8800" dirty="0">
              <a:solidFill>
                <a:srgbClr val="9966FF"/>
              </a:solidFill>
              <a:latin typeface="Blue Highway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5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0099"/>
                </a:solidFill>
                <a:latin typeface="Blue Highway Condensed" pitchFamily="2" charset="0"/>
              </a:rPr>
              <a:t>Focus on logical arguments</a:t>
            </a:r>
          </a:p>
          <a:p>
            <a:r>
              <a:rPr lang="en-US" sz="7200" dirty="0" smtClean="0">
                <a:solidFill>
                  <a:srgbClr val="000099"/>
                </a:solidFill>
                <a:latin typeface="Blue Highway Condensed" pitchFamily="2" charset="0"/>
              </a:rPr>
              <a:t>Do NOT summarize!!</a:t>
            </a:r>
            <a:endParaRPr lang="en-US" sz="7200" dirty="0">
              <a:solidFill>
                <a:srgbClr val="000099"/>
              </a:solidFill>
              <a:latin typeface="Blue Highway Condensed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9966FF"/>
                </a:solidFill>
                <a:latin typeface="Blue Highway Condensed" pitchFamily="2" charset="0"/>
              </a:rPr>
              <a:t>Body Paragraph </a:t>
            </a:r>
            <a:r>
              <a:rPr lang="en-US" sz="6600" dirty="0" smtClean="0">
                <a:solidFill>
                  <a:srgbClr val="9966FF"/>
                </a:solidFill>
                <a:latin typeface="Blue Highway Condensed" pitchFamily="2" charset="0"/>
              </a:rPr>
              <a:t>Breakdown cont.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92476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317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How to Write a Persuasive Essay</vt:lpstr>
      <vt:lpstr>Give Yourself Time</vt:lpstr>
      <vt:lpstr>Purpose?</vt:lpstr>
      <vt:lpstr>Keep in Mind…</vt:lpstr>
      <vt:lpstr>Introduction</vt:lpstr>
      <vt:lpstr>Breakdown of Introduction </vt:lpstr>
      <vt:lpstr>Body Paragraphs</vt:lpstr>
      <vt:lpstr>Body Paragraph Breakdown</vt:lpstr>
      <vt:lpstr>Body Paragraph Breakdown cont.</vt:lpstr>
      <vt:lpstr>Opposing View</vt:lpstr>
      <vt:lpstr>Conclusion</vt:lpstr>
      <vt:lpstr>Citation</vt:lpstr>
      <vt:lpstr>Proofread / Edit</vt:lpstr>
      <vt:lpstr>Proofread / Edit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Persuasive Essay</dc:title>
  <dc:creator>AutoBVT</dc:creator>
  <cp:lastModifiedBy>AutoBVT</cp:lastModifiedBy>
  <cp:revision>5</cp:revision>
  <dcterms:created xsi:type="dcterms:W3CDTF">2012-02-22T16:12:10Z</dcterms:created>
  <dcterms:modified xsi:type="dcterms:W3CDTF">2012-02-22T19:32:07Z</dcterms:modified>
</cp:coreProperties>
</file>